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metadata" ContentType="application/binary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jtaJ4yXGN3R05iRXdKB82vX/OoL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70" name="Google Shape;70;p2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71" name="Google Shape;71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7" name="Google Shape;77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7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8" name="Google Shape;38;p17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8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5" name="Google Shape;45;p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46" name="Google Shape;46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2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62" name="Google Shape;62;p2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3" name="Google Shape;63;p2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64" name="Google Shape;64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Calibri"/>
              <a:buNone/>
            </a:pPr>
            <a:r>
              <a:rPr lang="en-US" sz="8000" b="1" i="1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 olmo seco</a:t>
            </a:r>
            <a:endParaRPr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200"/>
              <a:buNone/>
            </a:pPr>
            <a:r>
              <a:rPr lang="en-US" sz="3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Poema 4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98989"/>
              </a:buClr>
              <a:buSzPts val="3200"/>
              <a:buNone/>
            </a:pPr>
            <a:r>
              <a:rPr lang="en-US" sz="3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Campos de Castilla (1912-1917)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98989"/>
              </a:buClr>
              <a:buSzPts val="3200"/>
              <a:buNone/>
            </a:pPr>
            <a:r>
              <a:rPr lang="en-US" sz="3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A. Machado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0"/>
          <p:cNvSpPr txBox="1">
            <a:spLocks noGrp="1"/>
          </p:cNvSpPr>
          <p:nvPr>
            <p:ph type="ctrTitle"/>
          </p:nvPr>
        </p:nvSpPr>
        <p:spPr>
          <a:xfrm>
            <a:off x="684212" y="1628775"/>
            <a:ext cx="7772400" cy="1470025"/>
          </a:xfrm>
          <a:prstGeom prst="rect">
            <a:avLst/>
          </a:prstGeom>
          <a:solidFill>
            <a:schemeClr val="dk1"/>
          </a:solidFill>
          <a:ln w="254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Calibri"/>
              <a:buNone/>
            </a:pPr>
            <a:r>
              <a:rPr lang="en-US" sz="4800" b="1" i="1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Recursos estilísticos</a:t>
            </a:r>
            <a:endParaRPr/>
          </a:p>
        </p:txBody>
      </p:sp>
      <p:sp>
        <p:nvSpPr>
          <p:cNvPr id="157" name="Google Shape;157;p10"/>
          <p:cNvSpPr txBox="1"/>
          <p:nvPr/>
        </p:nvSpPr>
        <p:spPr>
          <a:xfrm>
            <a:off x="5795962" y="2420937"/>
            <a:ext cx="3132137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10"/>
          <p:cNvSpPr/>
          <p:nvPr/>
        </p:nvSpPr>
        <p:spPr>
          <a:xfrm>
            <a:off x="1403648" y="3861048"/>
            <a:ext cx="6408712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Font typeface="Calibri"/>
              <a:buNone/>
            </a:pPr>
            <a:r>
              <a:rPr lang="en-US" sz="4400" b="1" i="0" u="none" strike="noStrike" cap="none">
                <a:latin typeface="Calibri"/>
                <a:ea typeface="Calibri"/>
                <a:cs typeface="Calibri"/>
                <a:sym typeface="Calibri"/>
              </a:rPr>
              <a:t>Busca evidencias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1"/>
          <p:cNvSpPr txBox="1">
            <a:spLocks noGrp="1"/>
          </p:cNvSpPr>
          <p:nvPr>
            <p:ph type="body" idx="1"/>
          </p:nvPr>
        </p:nvSpPr>
        <p:spPr>
          <a:xfrm>
            <a:off x="250825" y="1196975"/>
            <a:ext cx="8642350" cy="5256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características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esenciales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están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representadas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por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la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utilización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numerosos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símbolos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olmo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viejo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(la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enfermedad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),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frente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la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vitalidad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del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álamo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La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utilización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del </a:t>
            </a:r>
            <a:r>
              <a:rPr lang="en-US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léxico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altamente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connotado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en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referencia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la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vejez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destrucción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enfermedad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Rayo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hacha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torbellino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soplo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 (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elementos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destructores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),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musgo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amarillento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corteza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blanquecina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tronco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carcomido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polvoriento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enfermedad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vejez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). </a:t>
            </a:r>
            <a:r>
              <a:rPr lang="en-US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Símbolos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clásicos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como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el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río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paso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del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tiempo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vida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fugaz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), 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muerte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).  Es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relevante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la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utilización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 de la </a:t>
            </a:r>
            <a:r>
              <a:rPr lang="en-US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adjetivación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altamente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connotada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evocadora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podrido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hendido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carcomido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polvoriento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Frente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esos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sentimientos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contrapone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la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esperanza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“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vida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hojas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verdes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luz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vida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milagro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primavera…”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Además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los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símbolos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destacable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la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utilización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alguna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metáfora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“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lame el Duero”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sinestesia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“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álamos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cantores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”,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así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como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el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recurso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del </a:t>
            </a:r>
            <a:r>
              <a:rPr lang="en-US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hipérbaton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aporta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un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gran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efecto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rítmico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expresividad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en los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cuatro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primeros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versos se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antepone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el CI,” 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olmo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resaltar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el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objeto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motivo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la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descripción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En el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segundo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apartado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antepone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el CCT “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Antes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derribe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…” a la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acción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del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verbo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“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Quiero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anotar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”,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resaltar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el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tiempo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la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urgencia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del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tiempo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ante la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destrucción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 la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muerte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La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emotividad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aprecia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en la </a:t>
            </a:r>
            <a:r>
              <a:rPr lang="en-US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exclamación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 a </a:t>
            </a:r>
            <a:r>
              <a:rPr lang="en-US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modo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apóstrofe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destacar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la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imagen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del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olmo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“¡El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olmo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centenario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(…)Duero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 en los versos 5 y 6.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Otros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recursos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sencillos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pero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llenos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expresividad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son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repeticiones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“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olmo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”; </a:t>
            </a:r>
            <a:r>
              <a:rPr lang="en-US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bimembraciones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lluvias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abril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el sol de mayo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”, “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tronco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carcomido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polvoriento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”, “el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camino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la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ribera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 </a:t>
            </a:r>
            <a:r>
              <a:rPr lang="en-US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anáforas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</a:t>
            </a:r>
            <a:r>
              <a:rPr lang="en-US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paralelismos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“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Antes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derribe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…” “antes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descuaje</a:t>
            </a:r>
            <a:r>
              <a:rPr lang="en-US" sz="1800" b="0" i="1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…”</a:t>
            </a:r>
            <a:endParaRPr sz="3600" dirty="0"/>
          </a:p>
        </p:txBody>
      </p:sp>
      <p:sp>
        <p:nvSpPr>
          <p:cNvPr id="164" name="Google Shape;164;p11"/>
          <p:cNvSpPr txBox="1">
            <a:spLocks noGrp="1"/>
          </p:cNvSpPr>
          <p:nvPr>
            <p:ph type="title"/>
          </p:nvPr>
        </p:nvSpPr>
        <p:spPr>
          <a:xfrm>
            <a:off x="468312" y="188912"/>
            <a:ext cx="8229600" cy="849312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9BBB5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Calibri"/>
              <a:buNone/>
            </a:pPr>
            <a:r>
              <a:rPr lang="en-US" sz="4800" b="1" i="1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Análisis: recursos estilísticos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993775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alibri"/>
              <a:buNone/>
            </a:pPr>
            <a:r>
              <a:rPr lang="en-US" sz="36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Libro/obra y etapa a la que pertenece</a:t>
            </a:r>
            <a:endParaRPr/>
          </a:p>
        </p:txBody>
      </p:sp>
      <p:sp>
        <p:nvSpPr>
          <p:cNvPr id="91" name="Google Shape;91;p3"/>
          <p:cNvSpPr txBox="1">
            <a:spLocks noGrp="1"/>
          </p:cNvSpPr>
          <p:nvPr>
            <p:ph type="body" idx="1"/>
          </p:nvPr>
        </p:nvSpPr>
        <p:spPr>
          <a:xfrm>
            <a:off x="179387" y="1412875"/>
            <a:ext cx="8713787" cy="5256212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endParaRPr sz="1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just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El poema “Un olmo seco” se sitúa en el poemario de </a:t>
            </a:r>
            <a:r>
              <a:rPr lang="en-US" sz="2000" b="1" i="1" u="none" strike="noStrike" cap="non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rPr>
              <a:t>Campos de Castilla </a:t>
            </a:r>
            <a:r>
              <a:rPr lang="en-US" sz="2000" b="1" i="0" u="none" strike="noStrike" cap="non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>
                <a:solidFill>
                  <a:srgbClr val="000000"/>
                </a:solidFill>
              </a:rPr>
              <a:t>(</a:t>
            </a:r>
            <a:r>
              <a:rPr lang="en-US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1912-1917). Este no es un libro uniforme por sus diferencias cronológicas y debido a que hay un lapso de </a:t>
            </a:r>
            <a:r>
              <a:rPr lang="en-US" sz="2000" b="1" i="0" u="none" strike="noStrike" cap="non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rPr>
              <a:t>acontecimientos graves</a:t>
            </a:r>
            <a:r>
              <a:rPr lang="en-US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especialmente en el plano personal debido a la muerte de Leonor en 1912. </a:t>
            </a:r>
            <a:r>
              <a:rPr lang="en-US" sz="2000" b="1" i="0" u="sng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 este poema se advierte la presencia del intimismo y el Modernismo</a:t>
            </a:r>
            <a:r>
              <a:rPr lang="en-US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>
                <a:solidFill>
                  <a:srgbClr val="000000"/>
                </a:solidFill>
              </a:rPr>
              <a:t>aunque s</a:t>
            </a:r>
            <a:r>
              <a:rPr lang="en-US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 sitúa en la etapa más </a:t>
            </a:r>
            <a:r>
              <a:rPr lang="en-US" sz="2000" b="1" i="0" u="none" strike="noStrike" cap="non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rPr>
              <a:t>noventayochista</a:t>
            </a:r>
            <a:r>
              <a:rPr lang="en-US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del autor</a:t>
            </a:r>
            <a:r>
              <a:rPr lang="en-US" sz="2000">
                <a:solidFill>
                  <a:srgbClr val="000000"/>
                </a:solidFill>
              </a:rPr>
              <a:t>.</a:t>
            </a:r>
            <a:r>
              <a:rPr lang="en-US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>
                <a:solidFill>
                  <a:srgbClr val="000000"/>
                </a:solidFill>
              </a:rPr>
              <a:t>H</a:t>
            </a:r>
            <a:r>
              <a:rPr lang="en-US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ay variedad temática donde pueden encontrarse piezas de paisaje, con visión histórica y de preocupación existencial pasando por la preocupación por España y Castilla desde el prisma de </a:t>
            </a:r>
            <a:r>
              <a:rPr lang="en-US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nosotros</a:t>
            </a:r>
            <a:r>
              <a:rPr lang="en-US" sz="2000" b="0" i="1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; </a:t>
            </a:r>
            <a:r>
              <a:rPr lang="en-US" sz="2000" b="1" i="0" u="sng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aunque en este poema el “yo poético” del autor esté muy presente.</a:t>
            </a:r>
            <a:r>
              <a:rPr lang="en-US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Este libro presenta  una </a:t>
            </a:r>
            <a:r>
              <a:rPr lang="en-US" sz="2000" b="1" i="0" u="none" strike="noStrike" cap="non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rPr>
              <a:t>estética más sencilla</a:t>
            </a:r>
            <a:r>
              <a:rPr lang="en-US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característica propia de la Generación del 98, al igual que el trato de temas como: el  amor y la muerte o el problema existencial. Sin embargo, el tema por excelencia de esta etapa es la decadencia de España, hecho significativo debido a que esta generación únicamente tuvo lugar en este país</a:t>
            </a:r>
            <a:r>
              <a:rPr lang="en-US" sz="2000">
                <a:solidFill>
                  <a:srgbClr val="000000"/>
                </a:solidFill>
              </a:rPr>
              <a:t> </a:t>
            </a:r>
            <a:r>
              <a:rPr lang="en-US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 expresa su </a:t>
            </a:r>
            <a:r>
              <a:rPr lang="en-US" sz="2000" b="1" i="0" u="none" strike="noStrike" cap="non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rPr>
              <a:t>pesimismo</a:t>
            </a: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por el rumbo del país. Esto lo hacen mediante un estilo sencillo, sobrio y </a:t>
            </a:r>
            <a:r>
              <a:rPr lang="en-US" sz="2000" b="1" i="0" u="none" strike="noStrike" cap="non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rPr>
              <a:t>antirretórico</a:t>
            </a:r>
            <a:r>
              <a:rPr lang="en-US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con gran poder de significación. Cultivan distintos géneros pero el ensayo cobra gran importancia.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4"/>
          <p:cNvSpPr txBox="1">
            <a:spLocks noGrp="1"/>
          </p:cNvSpPr>
          <p:nvPr>
            <p:ph type="title"/>
          </p:nvPr>
        </p:nvSpPr>
        <p:spPr>
          <a:xfrm>
            <a:off x="468312" y="1052512"/>
            <a:ext cx="8229600" cy="1143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4400"/>
              <a:buFont typeface="Calibri"/>
              <a:buNone/>
            </a:pPr>
            <a:r>
              <a:rPr lang="en-US" sz="4400" b="1" i="0" u="none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Contenido</a:t>
            </a:r>
            <a:endParaRPr/>
          </a:p>
        </p:txBody>
      </p:sp>
      <p:sp>
        <p:nvSpPr>
          <p:cNvPr id="97" name="Google Shape;97;p4"/>
          <p:cNvSpPr txBox="1">
            <a:spLocks noGrp="1"/>
          </p:cNvSpPr>
          <p:nvPr>
            <p:ph type="body" idx="1"/>
          </p:nvPr>
        </p:nvSpPr>
        <p:spPr>
          <a:xfrm>
            <a:off x="827087" y="3284537"/>
            <a:ext cx="7366000" cy="1223962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rPr lang="en-US" sz="5400" b="1" i="0" u="none" strike="noStrike" cap="none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Tema</a:t>
            </a:r>
            <a:r>
              <a:rPr lang="en-US" sz="5400" b="1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, </a:t>
            </a:r>
            <a:r>
              <a:rPr lang="en-US" sz="5400" b="1" i="0" u="none" strike="noStrike" cap="none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argumento y estructura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</a:pPr>
            <a:r>
              <a:rPr lang="en-US" sz="44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Para entender el poema</a:t>
            </a:r>
            <a:r>
              <a:rPr lang="en-US">
                <a:solidFill>
                  <a:srgbClr val="000000"/>
                </a:solidFill>
              </a:rPr>
              <a:t>:</a:t>
            </a:r>
            <a:endParaRPr/>
          </a:p>
        </p:txBody>
      </p:sp>
      <p:sp>
        <p:nvSpPr>
          <p:cNvPr id="103" name="Google Shape;103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24425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endParaRPr sz="1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just" rtl="0">
              <a:lnSpc>
                <a:spcPct val="80000"/>
              </a:lnSpc>
              <a:spcBef>
                <a:spcPts val="42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endParaRPr sz="2100">
              <a:solidFill>
                <a:srgbClr val="000000"/>
              </a:solidFill>
            </a:endParaRPr>
          </a:p>
          <a:p>
            <a:pPr marL="342900" marR="0" lvl="0" indent="-342900" algn="just" rtl="0">
              <a:lnSpc>
                <a:spcPct val="80000"/>
              </a:lnSpc>
              <a:spcBef>
                <a:spcPts val="42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-US" sz="2100">
                <a:solidFill>
                  <a:srgbClr val="000000"/>
                </a:solidFill>
              </a:rPr>
              <a:t>E</a:t>
            </a:r>
            <a:r>
              <a:rPr lang="en-US" sz="2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 </a:t>
            </a:r>
            <a:r>
              <a:rPr lang="en-US" sz="2100" b="1" i="0" u="none" strike="noStrike" cap="non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rPr>
              <a:t>simbolismo del poema</a:t>
            </a:r>
            <a:r>
              <a:rPr lang="en-US" sz="2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y </a:t>
            </a:r>
            <a:r>
              <a:rPr lang="en-US" sz="2100">
                <a:solidFill>
                  <a:srgbClr val="000000"/>
                </a:solidFill>
              </a:rPr>
              <a:t>se relaciona con</a:t>
            </a:r>
            <a:r>
              <a:rPr lang="en-US" sz="2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la grave </a:t>
            </a:r>
            <a:r>
              <a:rPr lang="en-US" sz="2100" b="1" i="0" u="none" strike="noStrike" cap="non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rPr>
              <a:t>enfermedad  que sufría Leonor</a:t>
            </a:r>
            <a:r>
              <a:rPr lang="en-US" sz="2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e se puede interpretar esta composición en esta línea: la honda preocupación por la enfermedad de Leonor y el deseo de su recuperación. Hay quien sugiere una interpretación más amplia en relación con el tema de </a:t>
            </a:r>
            <a:r>
              <a:rPr lang="en-US" sz="2100" b="1" i="0" u="none" strike="noStrike" cap="non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rPr>
              <a:t>España</a:t>
            </a:r>
            <a:r>
              <a:rPr lang="en-US" sz="2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en este caso el olmo reflejaría la decadencia del país y la esperanza del poeta en su regeneración. En ambos casos,  se aprecia que este poema responde a una </a:t>
            </a:r>
            <a:r>
              <a:rPr lang="en-US" sz="2100" b="1" i="0" u="none" strike="noStrike" cap="non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rPr>
              <a:t>técnica simbolista:</a:t>
            </a:r>
            <a:r>
              <a:rPr lang="en-US" sz="2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primero, presentación de un objeto; al final, se desvela su sentido profundo. Los sentimientos universales como la melancolía, la esperanza</a:t>
            </a:r>
            <a:r>
              <a:rPr lang="en-US" sz="2100">
                <a:solidFill>
                  <a:srgbClr val="000000"/>
                </a:solidFill>
              </a:rPr>
              <a:t> o</a:t>
            </a:r>
            <a:r>
              <a:rPr lang="en-US" sz="2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la muerte</a:t>
            </a:r>
            <a:r>
              <a:rPr lang="en-US" sz="2100">
                <a:solidFill>
                  <a:srgbClr val="000000"/>
                </a:solidFill>
              </a:rPr>
              <a:t> </a:t>
            </a:r>
            <a:r>
              <a:rPr lang="en-US" sz="2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están presentes a través de la técnica simbolista ya que como se ha indicado </a:t>
            </a:r>
            <a:r>
              <a:rPr lang="en-US" sz="2100" b="1" i="0" u="sng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el olmo  viejo se referiría a la grave enfermedad de Leonor.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</a:pPr>
            <a:r>
              <a:rPr lang="en-US" sz="44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Argumento general</a:t>
            </a:r>
            <a:endParaRPr/>
          </a:p>
        </p:txBody>
      </p:sp>
      <p:sp>
        <p:nvSpPr>
          <p:cNvPr id="109" name="Google Shape;109;p9"/>
          <p:cNvSpPr txBox="1">
            <a:spLocks noGrp="1"/>
          </p:cNvSpPr>
          <p:nvPr>
            <p:ph type="body" idx="1"/>
          </p:nvPr>
        </p:nvSpPr>
        <p:spPr>
          <a:xfrm>
            <a:off x="827075" y="1844675"/>
            <a:ext cx="7581900" cy="44241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rPr lang="en-US" sz="3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A un olmo viejo y podrido le han brotado unas hojas verdes en primavera. Al contemplarlo y antes de que sea derribado para hacer leña o acabe destrozado por la </a:t>
            </a:r>
            <a:r>
              <a:rPr lang="en-US">
                <a:solidFill>
                  <a:srgbClr val="000000"/>
                </a:solidFill>
              </a:rPr>
              <a:t>n</a:t>
            </a:r>
            <a:r>
              <a:rPr lang="en-US" sz="3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aturaleza el poeta desea dedicarle unos versos, mientras alberga y desea otro milagro que es la curación de Leonor.</a:t>
            </a:r>
            <a:endParaRPr sz="3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>
              <a:solidFill>
                <a:srgbClr val="000000"/>
              </a:solidFill>
            </a:endParaRPr>
          </a:p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rPr lang="en-US" b="1">
                <a:solidFill>
                  <a:srgbClr val="000000"/>
                </a:solidFill>
              </a:rPr>
              <a:t>Tema</a:t>
            </a:r>
            <a:r>
              <a:rPr lang="en-US">
                <a:solidFill>
                  <a:srgbClr val="000000"/>
                </a:solidFill>
              </a:rPr>
              <a:t>: </a:t>
            </a:r>
            <a:r>
              <a:rPr lang="en-US" i="1">
                <a:solidFill>
                  <a:srgbClr val="000000"/>
                </a:solidFill>
              </a:rPr>
              <a:t>La honda preocupación por la enfermedad de Leonor y el deseo de su recuperación. 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"/>
          <p:cNvSpPr txBox="1">
            <a:spLocks noGrp="1"/>
          </p:cNvSpPr>
          <p:nvPr>
            <p:ph type="ctrTitle"/>
          </p:nvPr>
        </p:nvSpPr>
        <p:spPr>
          <a:xfrm>
            <a:off x="1403350" y="188912"/>
            <a:ext cx="6408737" cy="57785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Calibri"/>
              <a:buNone/>
            </a:pPr>
            <a:r>
              <a:rPr lang="en-US" sz="4300" b="1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1ºapartado</a:t>
            </a:r>
            <a:r>
              <a:rPr lang="en-US" sz="43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Versos 1 al 14</a:t>
            </a:r>
            <a:endParaRPr/>
          </a:p>
        </p:txBody>
      </p:sp>
      <p:sp>
        <p:nvSpPr>
          <p:cNvPr id="115" name="Google Shape;115;p5"/>
          <p:cNvSpPr txBox="1"/>
          <p:nvPr/>
        </p:nvSpPr>
        <p:spPr>
          <a:xfrm>
            <a:off x="1888725" y="3508900"/>
            <a:ext cx="4030800" cy="577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Calibri"/>
              <a:buNone/>
            </a:pPr>
            <a:r>
              <a:rPr lang="en-US" sz="23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3º. Apartado</a:t>
            </a:r>
            <a:r>
              <a:rPr lang="en-US" sz="2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Últimos 3 versos</a:t>
            </a:r>
            <a:endParaRPr/>
          </a:p>
        </p:txBody>
      </p:sp>
      <p:sp>
        <p:nvSpPr>
          <p:cNvPr id="116" name="Google Shape;116;p5"/>
          <p:cNvSpPr txBox="1"/>
          <p:nvPr/>
        </p:nvSpPr>
        <p:spPr>
          <a:xfrm>
            <a:off x="4284662" y="1125537"/>
            <a:ext cx="3816350" cy="504825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Calibri"/>
              <a:buNone/>
            </a:pPr>
            <a:r>
              <a:rPr lang="en-US" sz="23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2º apartado</a:t>
            </a:r>
            <a:r>
              <a:rPr lang="en-US" sz="2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Versos 15 al 27</a:t>
            </a:r>
            <a:endParaRPr/>
          </a:p>
        </p:txBody>
      </p:sp>
      <p:sp>
        <p:nvSpPr>
          <p:cNvPr id="117" name="Google Shape;117;p5"/>
          <p:cNvSpPr txBox="1"/>
          <p:nvPr/>
        </p:nvSpPr>
        <p:spPr>
          <a:xfrm>
            <a:off x="2297312" y="5370512"/>
            <a:ext cx="4105200" cy="1224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</a:pPr>
            <a:r>
              <a:rPr lang="en-US" sz="1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Deseo de reflejar en el poema el breve rebrotar del olmo antes de que desaparezca. Reflexión sobre el destino del olmo; descripción filosófica.</a:t>
            </a:r>
            <a:endParaRPr/>
          </a:p>
        </p:txBody>
      </p:sp>
      <p:sp>
        <p:nvSpPr>
          <p:cNvPr id="118" name="Google Shape;118;p5"/>
          <p:cNvSpPr txBox="1"/>
          <p:nvPr/>
        </p:nvSpPr>
        <p:spPr>
          <a:xfrm>
            <a:off x="504012" y="2029087"/>
            <a:ext cx="8136000" cy="10812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Descripción del olmo viejo en la colina del Duero (Soria), señalando la contraposición con los álamos. Descripción física de un olmo seco al que le ha salido una hoja verde.</a:t>
            </a:r>
            <a:endParaRPr/>
          </a:p>
        </p:txBody>
      </p:sp>
      <p:sp>
        <p:nvSpPr>
          <p:cNvPr id="119" name="Google Shape;119;p5"/>
          <p:cNvSpPr txBox="1"/>
          <p:nvPr/>
        </p:nvSpPr>
        <p:spPr>
          <a:xfrm>
            <a:off x="576275" y="4332487"/>
            <a:ext cx="7991400" cy="7923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</a:pPr>
            <a:r>
              <a:rPr lang="en-US" sz="1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Los tres últimos versos. La esperanza de la curación de Leonor; esperanza de un milagro.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"/>
          <p:cNvSpPr txBox="1">
            <a:spLocks noGrp="1"/>
          </p:cNvSpPr>
          <p:nvPr>
            <p:ph type="ctrTitle"/>
          </p:nvPr>
        </p:nvSpPr>
        <p:spPr>
          <a:xfrm>
            <a:off x="684212" y="260350"/>
            <a:ext cx="7772400" cy="576262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9BBB5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Calibri"/>
              <a:buNone/>
            </a:pPr>
            <a:r>
              <a:rPr lang="en-US" sz="2900" b="1" i="1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Argumento y análisis</a:t>
            </a:r>
            <a:endParaRPr/>
          </a:p>
        </p:txBody>
      </p:sp>
      <p:sp>
        <p:nvSpPr>
          <p:cNvPr id="125" name="Google Shape;125;p6"/>
          <p:cNvSpPr txBox="1">
            <a:spLocks noGrp="1"/>
          </p:cNvSpPr>
          <p:nvPr>
            <p:ph type="subTitle" idx="1"/>
          </p:nvPr>
        </p:nvSpPr>
        <p:spPr>
          <a:xfrm>
            <a:off x="250825" y="1052512"/>
            <a:ext cx="5473700" cy="55181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(versos 1-14)</a:t>
            </a:r>
            <a:endParaRPr/>
          </a:p>
          <a:p>
            <a:pPr marL="0" lvl="0" indent="0" algn="ctr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endParaRPr sz="20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8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 </a:t>
            </a:r>
            <a:r>
              <a:rPr lang="en-US" sz="2100" b="1" i="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olmo</a:t>
            </a: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viejo</a:t>
            </a:r>
            <a:r>
              <a:rPr lang="en-US" sz="2100" b="0" i="0" u="none">
                <a:solidFill>
                  <a:srgbClr val="31859C"/>
                </a:solidFill>
                <a:latin typeface="Calibri"/>
                <a:ea typeface="Calibri"/>
                <a:cs typeface="Calibri"/>
                <a:sym typeface="Calibri"/>
              </a:rPr>
              <a:t>, hendido por el </a:t>
            </a:r>
            <a:r>
              <a:rPr lang="en-US" sz="2100" b="1" i="0" u="none">
                <a:solidFill>
                  <a:srgbClr val="31859C"/>
                </a:solidFill>
                <a:latin typeface="Calibri"/>
                <a:ea typeface="Calibri"/>
                <a:cs typeface="Calibri"/>
                <a:sym typeface="Calibri"/>
              </a:rPr>
              <a:t>r</a:t>
            </a:r>
            <a:r>
              <a:rPr lang="en-US" sz="2100" b="1" i="0" u="none">
                <a:solidFill>
                  <a:srgbClr val="E46C0A"/>
                </a:solidFill>
                <a:latin typeface="Calibri"/>
                <a:ea typeface="Calibri"/>
                <a:cs typeface="Calibri"/>
                <a:sym typeface="Calibri"/>
              </a:rPr>
              <a:t>ayo</a:t>
            </a:r>
            <a:r>
              <a:rPr lang="en-US" sz="2100" b="0" i="0" u="none">
                <a:solidFill>
                  <a:srgbClr val="31859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 en su </a:t>
            </a:r>
            <a:r>
              <a:rPr lang="en-US" sz="2100" b="0" i="0" u="none">
                <a:solidFill>
                  <a:srgbClr val="31859C"/>
                </a:solidFill>
                <a:latin typeface="Calibri"/>
                <a:ea typeface="Calibri"/>
                <a:cs typeface="Calibri"/>
                <a:sym typeface="Calibri"/>
              </a:rPr>
              <a:t>mitad podr</a:t>
            </a:r>
            <a:r>
              <a:rPr lang="en-US" sz="2100" b="1" i="0" u="none">
                <a:solidFill>
                  <a:srgbClr val="953735"/>
                </a:solidFill>
                <a:latin typeface="Calibri"/>
                <a:ea typeface="Calibri"/>
                <a:cs typeface="Calibri"/>
                <a:sym typeface="Calibri"/>
              </a:rPr>
              <a:t>ido</a:t>
            </a:r>
            <a:r>
              <a:rPr lang="en-US" sz="2100" b="0" i="0" u="none">
                <a:solidFill>
                  <a:srgbClr val="31859C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 las </a:t>
            </a:r>
            <a:r>
              <a:rPr lang="en-US" sz="2100" b="0" i="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lluvias</a:t>
            </a: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abril y el </a:t>
            </a:r>
            <a:r>
              <a:rPr lang="en-US" sz="2100" b="0" i="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</a:t>
            </a: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m</a:t>
            </a:r>
            <a:r>
              <a:rPr lang="en-US" sz="2100" b="0" i="0" u="none">
                <a:solidFill>
                  <a:srgbClr val="E46C0A"/>
                </a:solidFill>
                <a:latin typeface="Calibri"/>
                <a:ea typeface="Calibri"/>
                <a:cs typeface="Calibri"/>
                <a:sym typeface="Calibri"/>
              </a:rPr>
              <a:t>ayo</a:t>
            </a: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algunas </a:t>
            </a:r>
            <a:r>
              <a:rPr lang="en-US" sz="2100" b="1" i="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hojas verdes</a:t>
            </a: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le han sal</a:t>
            </a:r>
            <a:r>
              <a:rPr lang="en-US" sz="2100" b="1" i="0" u="none">
                <a:solidFill>
                  <a:srgbClr val="953735"/>
                </a:solidFill>
                <a:latin typeface="Calibri"/>
                <a:ea typeface="Calibri"/>
                <a:cs typeface="Calibri"/>
                <a:sym typeface="Calibri"/>
              </a:rPr>
              <a:t>ido</a:t>
            </a: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b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¡El olmo centenario en la </a:t>
            </a:r>
            <a:r>
              <a:rPr lang="en-US" sz="2100" b="0" i="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colina</a:t>
            </a: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lame el </a:t>
            </a:r>
            <a:r>
              <a:rPr lang="en-US" sz="2100" b="0" i="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Duero</a:t>
            </a:r>
            <a:r>
              <a:rPr lang="en-US" sz="2100" b="0" i="0" u="none">
                <a:solidFill>
                  <a:srgbClr val="31859C"/>
                </a:solidFill>
                <a:latin typeface="Calibri"/>
                <a:ea typeface="Calibri"/>
                <a:cs typeface="Calibri"/>
                <a:sym typeface="Calibri"/>
              </a:rPr>
              <a:t>! Un </a:t>
            </a:r>
            <a:r>
              <a:rPr lang="en-US" sz="2100" b="0" i="0" u="sng">
                <a:solidFill>
                  <a:srgbClr val="31859C"/>
                </a:solidFill>
                <a:latin typeface="Calibri"/>
                <a:ea typeface="Calibri"/>
                <a:cs typeface="Calibri"/>
                <a:sym typeface="Calibri"/>
              </a:rPr>
              <a:t>musgo</a:t>
            </a:r>
            <a:r>
              <a:rPr lang="en-US" sz="2100" b="0" i="0" u="none">
                <a:solidFill>
                  <a:srgbClr val="31859C"/>
                </a:solidFill>
                <a:latin typeface="Calibri"/>
                <a:ea typeface="Calibri"/>
                <a:cs typeface="Calibri"/>
                <a:sym typeface="Calibri"/>
              </a:rPr>
              <a:t> amarillento </a:t>
            </a:r>
            <a:br>
              <a:rPr lang="en-US" sz="2100" b="0" i="0" u="none">
                <a:solidFill>
                  <a:srgbClr val="31859C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100" b="0" i="0" u="none">
                <a:solidFill>
                  <a:srgbClr val="31859C"/>
                </a:solidFill>
                <a:latin typeface="Calibri"/>
                <a:ea typeface="Calibri"/>
                <a:cs typeface="Calibri"/>
                <a:sym typeface="Calibri"/>
              </a:rPr>
              <a:t>le mancha la </a:t>
            </a:r>
            <a:r>
              <a:rPr lang="en-US" sz="2100" b="0" i="0" u="sng">
                <a:solidFill>
                  <a:srgbClr val="31859C"/>
                </a:solidFill>
                <a:latin typeface="Calibri"/>
                <a:ea typeface="Calibri"/>
                <a:cs typeface="Calibri"/>
                <a:sym typeface="Calibri"/>
              </a:rPr>
              <a:t>corteza</a:t>
            </a:r>
            <a:r>
              <a:rPr lang="en-US" sz="2100" b="0" i="0" u="none">
                <a:solidFill>
                  <a:srgbClr val="31859C"/>
                </a:solidFill>
                <a:latin typeface="Calibri"/>
                <a:ea typeface="Calibri"/>
                <a:cs typeface="Calibri"/>
                <a:sym typeface="Calibri"/>
              </a:rPr>
              <a:t> blanquecina </a:t>
            </a:r>
            <a:br>
              <a:rPr lang="en-US" sz="2100" b="0" i="0" u="none">
                <a:solidFill>
                  <a:srgbClr val="31859C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100" b="0" i="0" u="none">
                <a:solidFill>
                  <a:srgbClr val="31859C"/>
                </a:solidFill>
                <a:latin typeface="Calibri"/>
                <a:ea typeface="Calibri"/>
                <a:cs typeface="Calibri"/>
                <a:sym typeface="Calibri"/>
              </a:rPr>
              <a:t>al </a:t>
            </a:r>
            <a:r>
              <a:rPr lang="en-US" sz="2100" b="0" i="0" u="sng">
                <a:solidFill>
                  <a:srgbClr val="31859C"/>
                </a:solidFill>
                <a:latin typeface="Calibri"/>
                <a:ea typeface="Calibri"/>
                <a:cs typeface="Calibri"/>
                <a:sym typeface="Calibri"/>
              </a:rPr>
              <a:t>tronco</a:t>
            </a:r>
            <a:r>
              <a:rPr lang="en-US" sz="2100" b="0" i="0" u="none">
                <a:solidFill>
                  <a:srgbClr val="31859C"/>
                </a:solidFill>
                <a:latin typeface="Calibri"/>
                <a:ea typeface="Calibri"/>
                <a:cs typeface="Calibri"/>
                <a:sym typeface="Calibri"/>
              </a:rPr>
              <a:t> carcomido y polvoriento. </a:t>
            </a: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será, cual los </a:t>
            </a:r>
            <a:r>
              <a:rPr lang="en-US" sz="2100" b="1" i="0" u="sng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álamos</a:t>
            </a:r>
            <a:r>
              <a:rPr lang="en-US" sz="2100" b="0" i="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cant</a:t>
            </a:r>
            <a:r>
              <a:rPr lang="en-US" sz="2100" b="1" i="0" u="none">
                <a:solidFill>
                  <a:srgbClr val="9BBB59"/>
                </a:solidFill>
                <a:latin typeface="Calibri"/>
                <a:ea typeface="Calibri"/>
                <a:cs typeface="Calibri"/>
                <a:sym typeface="Calibri"/>
              </a:rPr>
              <a:t>ores</a:t>
            </a: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</a:t>
            </a:r>
            <a:r>
              <a:rPr lang="en-US" sz="2100" b="1" i="0" u="non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rPr>
              <a:t>guardan</a:t>
            </a: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el </a:t>
            </a:r>
            <a:r>
              <a:rPr lang="en-US" sz="2100" b="0" i="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camino</a:t>
            </a: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la </a:t>
            </a:r>
            <a:r>
              <a:rPr lang="en-US" sz="2100" b="0" i="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ribera</a:t>
            </a: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b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habitado de pardos </a:t>
            </a:r>
            <a:r>
              <a:rPr lang="en-US" sz="2100" b="1" i="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ruiseñ</a:t>
            </a:r>
            <a:r>
              <a:rPr lang="en-US" sz="2100" b="1" i="0" u="none">
                <a:solidFill>
                  <a:srgbClr val="9BBB59"/>
                </a:solidFill>
                <a:latin typeface="Calibri"/>
                <a:ea typeface="Calibri"/>
                <a:cs typeface="Calibri"/>
                <a:sym typeface="Calibri"/>
              </a:rPr>
              <a:t>ores</a:t>
            </a:r>
            <a:r>
              <a:rPr lang="en-US" sz="2100" b="0" i="0" u="none">
                <a:solidFill>
                  <a:srgbClr val="9BBB59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100" b="0" i="0" u="none">
                <a:solidFill>
                  <a:srgbClr val="31859C"/>
                </a:solidFill>
                <a:latin typeface="Calibri"/>
                <a:ea typeface="Calibri"/>
                <a:cs typeface="Calibri"/>
                <a:sym typeface="Calibri"/>
              </a:rPr>
              <a:t>Ejército de </a:t>
            </a:r>
            <a:r>
              <a:rPr lang="en-US" sz="2100" b="0" i="0" u="sng">
                <a:solidFill>
                  <a:srgbClr val="31859C"/>
                </a:solidFill>
                <a:latin typeface="Calibri"/>
                <a:ea typeface="Calibri"/>
                <a:cs typeface="Calibri"/>
                <a:sym typeface="Calibri"/>
              </a:rPr>
              <a:t>hormigas</a:t>
            </a:r>
            <a:r>
              <a:rPr lang="en-US" sz="2100" b="0" i="0" u="none">
                <a:solidFill>
                  <a:srgbClr val="31859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hilera </a:t>
            </a:r>
            <a:b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 trepando por él, </a:t>
            </a:r>
            <a:r>
              <a:rPr lang="en-US" sz="2100" b="0" i="0" u="none">
                <a:solidFill>
                  <a:srgbClr val="31859C"/>
                </a:solidFill>
                <a:latin typeface="Calibri"/>
                <a:ea typeface="Calibri"/>
                <a:cs typeface="Calibri"/>
                <a:sym typeface="Calibri"/>
              </a:rPr>
              <a:t>y en sus entrañas </a:t>
            </a:r>
            <a:br>
              <a:rPr lang="en-US" sz="2100" b="0" i="0" u="none">
                <a:solidFill>
                  <a:srgbClr val="31859C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100" b="0" i="0" u="none">
                <a:solidFill>
                  <a:srgbClr val="31859C"/>
                </a:solidFill>
                <a:latin typeface="Calibri"/>
                <a:ea typeface="Calibri"/>
                <a:cs typeface="Calibri"/>
                <a:sym typeface="Calibri"/>
              </a:rPr>
              <a:t>urden sus telas grises las arañas</a:t>
            </a: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</p:txBody>
      </p:sp>
      <p:sp>
        <p:nvSpPr>
          <p:cNvPr id="126" name="Google Shape;126;p6"/>
          <p:cNvSpPr txBox="1"/>
          <p:nvPr/>
        </p:nvSpPr>
        <p:spPr>
          <a:xfrm>
            <a:off x="5795962" y="2420937"/>
            <a:ext cx="3132137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6"/>
          <p:cNvSpPr txBox="1"/>
          <p:nvPr/>
        </p:nvSpPr>
        <p:spPr>
          <a:xfrm>
            <a:off x="5508625" y="1052512"/>
            <a:ext cx="3275012" cy="50165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8064A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lang="en-US" sz="24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Poema</a:t>
            </a:r>
            <a:r>
              <a:rPr lang="en-US" sz="2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formado</a:t>
            </a:r>
            <a:r>
              <a:rPr lang="en-US" sz="2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por</a:t>
            </a:r>
            <a:r>
              <a:rPr lang="en-US" sz="2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30 versos </a:t>
            </a:r>
            <a:r>
              <a:rPr lang="en-US" sz="24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endecasílabos</a:t>
            </a:r>
            <a:r>
              <a:rPr lang="en-US" sz="2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y </a:t>
            </a:r>
            <a:r>
              <a:rPr lang="en-US" sz="24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heptasílabos</a:t>
            </a:r>
            <a:r>
              <a:rPr lang="en-US" sz="2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con </a:t>
            </a:r>
            <a:r>
              <a:rPr lang="en-US" sz="24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rima</a:t>
            </a:r>
            <a:r>
              <a:rPr lang="en-US" sz="2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consonante</a:t>
            </a:r>
            <a:r>
              <a:rPr lang="en-US" sz="2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24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establecida</a:t>
            </a:r>
            <a:r>
              <a:rPr lang="en-US" sz="2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en-US" sz="24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voluntad</a:t>
            </a:r>
            <a:r>
              <a:rPr lang="en-US" sz="2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del </a:t>
            </a:r>
            <a:r>
              <a:rPr lang="en-US" sz="24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poeta</a:t>
            </a:r>
            <a:r>
              <a:rPr lang="en-US" sz="2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el </a:t>
            </a:r>
            <a:r>
              <a:rPr lang="en-US" sz="2400" b="1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verso nº 24 </a:t>
            </a:r>
            <a:r>
              <a:rPr lang="en-US" sz="24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queda</a:t>
            </a:r>
            <a:r>
              <a:rPr lang="en-US" sz="2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suelto</a:t>
            </a:r>
            <a:r>
              <a:rPr lang="en-US" sz="2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sin </a:t>
            </a:r>
            <a:r>
              <a:rPr lang="en-US" sz="24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rima</a:t>
            </a:r>
            <a:r>
              <a:rPr lang="en-US" sz="2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Es </a:t>
            </a:r>
            <a:r>
              <a:rPr lang="en-US" sz="24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una</a:t>
            </a:r>
            <a:r>
              <a:rPr lang="en-US" sz="2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forma </a:t>
            </a:r>
            <a:r>
              <a:rPr lang="en-US" sz="24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métrica</a:t>
            </a:r>
            <a:r>
              <a:rPr lang="en-US" sz="2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denominada</a:t>
            </a:r>
            <a:r>
              <a:rPr lang="en-US" sz="2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silva</a:t>
            </a:r>
            <a:r>
              <a:rPr lang="en-US" sz="2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24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</a:t>
            </a:r>
            <a:r>
              <a:rPr lang="en-US" sz="2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una</a:t>
            </a:r>
            <a:r>
              <a:rPr lang="en-US" sz="2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forma </a:t>
            </a:r>
            <a:r>
              <a:rPr lang="en-US" sz="24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sencilla</a:t>
            </a:r>
            <a:r>
              <a:rPr lang="en-US" sz="2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</a:t>
            </a:r>
            <a:r>
              <a:rPr lang="en-US" sz="2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Machado </a:t>
            </a:r>
            <a:r>
              <a:rPr lang="en-US" sz="24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utiliza</a:t>
            </a:r>
            <a:r>
              <a:rPr lang="en-US" sz="2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con </a:t>
            </a:r>
            <a:r>
              <a:rPr lang="en-US" sz="24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frecuencia</a:t>
            </a:r>
            <a:r>
              <a:rPr lang="en-US" sz="2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en </a:t>
            </a:r>
            <a:r>
              <a:rPr lang="en-US" sz="24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</a:t>
            </a:r>
            <a:r>
              <a:rPr lang="en-US" sz="2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poesía</a:t>
            </a:r>
            <a:r>
              <a:rPr lang="en-US" sz="2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</a:pPr>
            <a:r>
              <a:rPr lang="en-US" sz="1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* </a:t>
            </a:r>
            <a:r>
              <a:rPr lang="en-US" sz="1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Esta</a:t>
            </a:r>
            <a:r>
              <a:rPr lang="en-US" sz="1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primera</a:t>
            </a:r>
            <a:r>
              <a:rPr lang="en-US" sz="1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parte </a:t>
            </a:r>
            <a:r>
              <a:rPr lang="en-US" sz="1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tiene</a:t>
            </a:r>
            <a:r>
              <a:rPr lang="en-US" sz="1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forma de </a:t>
            </a:r>
            <a:r>
              <a:rPr lang="en-US" sz="1600" b="1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soneto</a:t>
            </a:r>
            <a:r>
              <a:rPr lang="en-US" sz="1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y </a:t>
            </a:r>
            <a:r>
              <a:rPr lang="en-US" sz="1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últimos</a:t>
            </a:r>
            <a:r>
              <a:rPr lang="en-US" sz="1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versos: </a:t>
            </a:r>
            <a:r>
              <a:rPr lang="en-US" sz="1600" b="1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estrambote</a:t>
            </a:r>
            <a:endParaRPr b="1" dirty="0"/>
          </a:p>
        </p:txBody>
      </p:sp>
      <p:cxnSp>
        <p:nvCxnSpPr>
          <p:cNvPr id="128" name="Google Shape;128;p6"/>
          <p:cNvCxnSpPr/>
          <p:nvPr/>
        </p:nvCxnSpPr>
        <p:spPr>
          <a:xfrm>
            <a:off x="4716462" y="2924175"/>
            <a:ext cx="647700" cy="0"/>
          </a:xfrm>
          <a:prstGeom prst="straightConnector1">
            <a:avLst/>
          </a:prstGeom>
          <a:noFill/>
          <a:ln w="38100" cap="flat" cmpd="sng">
            <a:solidFill>
              <a:srgbClr val="7D60A0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sp>
        <p:nvSpPr>
          <p:cNvPr id="129" name="Google Shape;129;p6"/>
          <p:cNvSpPr txBox="1"/>
          <p:nvPr/>
        </p:nvSpPr>
        <p:spPr>
          <a:xfrm>
            <a:off x="2124075" y="6308725"/>
            <a:ext cx="6048375" cy="339725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8064A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</a:pPr>
            <a:r>
              <a:rPr lang="en-US" sz="16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Los elementos de la naturaleza recuerdan a su etapa más modernista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7"/>
          <p:cNvSpPr txBox="1">
            <a:spLocks noGrp="1"/>
          </p:cNvSpPr>
          <p:nvPr>
            <p:ph type="ctrTitle"/>
          </p:nvPr>
        </p:nvSpPr>
        <p:spPr>
          <a:xfrm>
            <a:off x="3059112" y="476250"/>
            <a:ext cx="3457575" cy="458787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9BBB5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Calibri"/>
              <a:buNone/>
            </a:pPr>
            <a:r>
              <a:rPr lang="en-US" sz="2200" b="1" i="1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Argumento y análisis</a:t>
            </a:r>
            <a:endParaRPr/>
          </a:p>
        </p:txBody>
      </p:sp>
      <p:sp>
        <p:nvSpPr>
          <p:cNvPr id="135" name="Google Shape;135;p7"/>
          <p:cNvSpPr txBox="1">
            <a:spLocks noGrp="1"/>
          </p:cNvSpPr>
          <p:nvPr>
            <p:ph type="subTitle" idx="1"/>
          </p:nvPr>
        </p:nvSpPr>
        <p:spPr>
          <a:xfrm>
            <a:off x="2627312" y="1268412"/>
            <a:ext cx="6337300" cy="48958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Antes que </a:t>
            </a:r>
            <a:r>
              <a:rPr lang="en-US" sz="2400" b="1" i="0" u="non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rPr>
              <a:t>te derribe</a:t>
            </a:r>
            <a: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olmo del Duero, </a:t>
            </a:r>
            <a:b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 su hacha el leñador, y el carpintero </a:t>
            </a:r>
            <a:b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1" i="0" u="non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rPr>
              <a:t>te convierta</a:t>
            </a:r>
            <a: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en melena de </a:t>
            </a:r>
            <a:r>
              <a:rPr lang="en-US" sz="2400" b="1" i="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campana</a:t>
            </a:r>
            <a: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b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lanza de carro o yugo de carreta; </a:t>
            </a:r>
            <a:b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antes que rojo en el hogar, mañana, </a:t>
            </a:r>
            <a:b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1" i="0" u="non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rPr>
              <a:t>ardas</a:t>
            </a:r>
            <a: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alguna mísera caseta, </a:t>
            </a:r>
            <a:b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 borde de un camino; </a:t>
            </a:r>
            <a:b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antes que </a:t>
            </a:r>
            <a:r>
              <a:rPr lang="en-US" sz="2400" b="0" i="0" u="non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rPr>
              <a:t>te descuaje </a:t>
            </a:r>
            <a: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 torbellino </a:t>
            </a:r>
            <a:b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 tronche el soplo de las sierras blancas; </a:t>
            </a:r>
            <a:b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antes que el río hasta la mar </a:t>
            </a:r>
            <a:r>
              <a:rPr lang="en-US" sz="2400" b="1" i="0" u="non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rPr>
              <a:t>te empuje </a:t>
            </a:r>
            <a: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por valles y barrancas, </a:t>
            </a:r>
            <a:b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olmo, </a:t>
            </a:r>
            <a:r>
              <a:rPr lang="en-US" sz="2400" b="1" i="0" u="non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rPr>
              <a:t>quiero</a:t>
            </a:r>
            <a: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anotar en </a:t>
            </a:r>
            <a:r>
              <a:rPr lang="en-US" sz="2400" b="1" i="0" u="non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rPr>
              <a:t>mi</a:t>
            </a:r>
            <a: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cartera </a:t>
            </a:r>
            <a:b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gracia de </a:t>
            </a:r>
            <a:r>
              <a:rPr lang="en-US" sz="2400" b="1" i="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tu rama verdecida</a:t>
            </a:r>
            <a: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</p:txBody>
      </p:sp>
      <p:sp>
        <p:nvSpPr>
          <p:cNvPr id="136" name="Google Shape;136;p7"/>
          <p:cNvSpPr txBox="1"/>
          <p:nvPr/>
        </p:nvSpPr>
        <p:spPr>
          <a:xfrm>
            <a:off x="5795962" y="2420937"/>
            <a:ext cx="3132137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7"/>
          <p:cNvSpPr txBox="1"/>
          <p:nvPr/>
        </p:nvSpPr>
        <p:spPr>
          <a:xfrm>
            <a:off x="827087" y="620712"/>
            <a:ext cx="15843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(versos 15-27)</a:t>
            </a:r>
            <a:endParaRPr/>
          </a:p>
        </p:txBody>
      </p:sp>
      <p:sp>
        <p:nvSpPr>
          <p:cNvPr id="138" name="Google Shape;138;p7"/>
          <p:cNvSpPr txBox="1"/>
          <p:nvPr/>
        </p:nvSpPr>
        <p:spPr>
          <a:xfrm>
            <a:off x="323850" y="1268412"/>
            <a:ext cx="2519362" cy="2305050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rgbClr val="F7964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</a:pPr>
            <a:r>
              <a:rPr lang="en-US" sz="2000" b="1" i="1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Verbos en presente: </a:t>
            </a:r>
            <a:r>
              <a:rPr lang="en-US" sz="20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perdurar en el tiempo e indicar el sufrimiento que siente el autor.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</a:pPr>
            <a:r>
              <a:rPr lang="en-US" sz="20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Uso de la </a:t>
            </a:r>
            <a:r>
              <a:rPr lang="en-US" sz="2000" b="1" i="1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1ª persona: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</a:pPr>
            <a:r>
              <a:rPr lang="en-US" sz="20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Etapa más modernista</a:t>
            </a:r>
            <a:endParaRPr/>
          </a:p>
        </p:txBody>
      </p:sp>
      <p:sp>
        <p:nvSpPr>
          <p:cNvPr id="139" name="Google Shape;139;p7"/>
          <p:cNvSpPr txBox="1"/>
          <p:nvPr/>
        </p:nvSpPr>
        <p:spPr>
          <a:xfrm>
            <a:off x="323850" y="4076700"/>
            <a:ext cx="2447925" cy="792162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Calibri"/>
              <a:buNone/>
            </a:pPr>
            <a:r>
              <a:rPr lang="en-US" sz="2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Utilidades del olmo</a:t>
            </a:r>
            <a:endParaRPr/>
          </a:p>
        </p:txBody>
      </p:sp>
      <p:cxnSp>
        <p:nvCxnSpPr>
          <p:cNvPr id="140" name="Google Shape;140;p7"/>
          <p:cNvCxnSpPr/>
          <p:nvPr/>
        </p:nvCxnSpPr>
        <p:spPr>
          <a:xfrm rot="10800000" flipH="1">
            <a:off x="2555875" y="2349500"/>
            <a:ext cx="936625" cy="1800225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00"/>
            <a:headEnd type="none" w="med" len="med"/>
            <a:tailEnd type="stealth" w="med" len="med"/>
          </a:ln>
          <a:effectLst>
            <a:outerShdw blurRad="63500" dist="23000" dir="5400000">
              <a:srgbClr val="000000">
                <a:alpha val="34901"/>
              </a:srgbClr>
            </a:outerShdw>
          </a:effectLst>
        </p:spPr>
      </p:cxnSp>
      <p:cxnSp>
        <p:nvCxnSpPr>
          <p:cNvPr id="141" name="Google Shape;141;p7"/>
          <p:cNvCxnSpPr/>
          <p:nvPr/>
        </p:nvCxnSpPr>
        <p:spPr>
          <a:xfrm rot="10800000" flipH="1">
            <a:off x="2708275" y="3357562"/>
            <a:ext cx="1000125" cy="944562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00"/>
            <a:headEnd type="none" w="med" len="med"/>
            <a:tailEnd type="stealth" w="med" len="med"/>
          </a:ln>
          <a:effectLst>
            <a:outerShdw blurRad="63500" dist="23000" dir="5400000">
              <a:srgbClr val="000000">
                <a:alpha val="34901"/>
              </a:srgbClr>
            </a:outerShdw>
          </a:effectLst>
        </p:spPr>
      </p:cxnSp>
      <p:cxnSp>
        <p:nvCxnSpPr>
          <p:cNvPr id="142" name="Google Shape;142;p7"/>
          <p:cNvCxnSpPr/>
          <p:nvPr/>
        </p:nvCxnSpPr>
        <p:spPr>
          <a:xfrm rot="10800000" flipH="1">
            <a:off x="2555875" y="4149725"/>
            <a:ext cx="936625" cy="503237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00"/>
            <a:headEnd type="none" w="med" len="med"/>
            <a:tailEnd type="stealth" w="med" len="med"/>
          </a:ln>
          <a:effectLst>
            <a:outerShdw blurRad="63500" dist="23000" dir="5400000">
              <a:srgbClr val="000000">
                <a:alpha val="34901"/>
              </a:srgbClr>
            </a:outerShdw>
          </a:effec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8"/>
          <p:cNvSpPr txBox="1">
            <a:spLocks noGrp="1"/>
          </p:cNvSpPr>
          <p:nvPr>
            <p:ph type="ctrTitle"/>
          </p:nvPr>
        </p:nvSpPr>
        <p:spPr>
          <a:xfrm>
            <a:off x="3059112" y="620712"/>
            <a:ext cx="3457575" cy="720725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9BBB5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Calibri"/>
              <a:buNone/>
            </a:pPr>
            <a:r>
              <a:rPr lang="en-US" sz="2200" b="1" i="1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Argumento y análisis</a:t>
            </a:r>
            <a:endParaRPr/>
          </a:p>
        </p:txBody>
      </p:sp>
      <p:sp>
        <p:nvSpPr>
          <p:cNvPr id="148" name="Google Shape;148;p8"/>
          <p:cNvSpPr txBox="1"/>
          <p:nvPr/>
        </p:nvSpPr>
        <p:spPr>
          <a:xfrm>
            <a:off x="5795962" y="2420937"/>
            <a:ext cx="3132137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8"/>
          <p:cNvSpPr txBox="1"/>
          <p:nvPr/>
        </p:nvSpPr>
        <p:spPr>
          <a:xfrm>
            <a:off x="971550" y="1196975"/>
            <a:ext cx="20161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(versos 27-final)</a:t>
            </a:r>
            <a:endParaRPr/>
          </a:p>
        </p:txBody>
      </p:sp>
      <p:sp>
        <p:nvSpPr>
          <p:cNvPr id="150" name="Google Shape;150;p8"/>
          <p:cNvSpPr txBox="1"/>
          <p:nvPr/>
        </p:nvSpPr>
        <p:spPr>
          <a:xfrm>
            <a:off x="1403350" y="2060575"/>
            <a:ext cx="6624637" cy="138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9646"/>
              </a:buClr>
              <a:buSzPts val="2800"/>
              <a:buFont typeface="Arial"/>
              <a:buNone/>
            </a:pPr>
            <a:r>
              <a:rPr lang="en-US" sz="2800" b="1" i="0" u="none">
                <a:solidFill>
                  <a:srgbClr val="F79646"/>
                </a:solidFill>
                <a:latin typeface="Arial"/>
                <a:ea typeface="Arial"/>
                <a:cs typeface="Arial"/>
                <a:sym typeface="Arial"/>
              </a:rPr>
              <a:t>Mi</a:t>
            </a: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corazón espera </a:t>
            </a:r>
            <a:b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también, hacia la </a:t>
            </a:r>
            <a:r>
              <a:rPr lang="en-US" sz="2800" b="1" i="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luz</a:t>
            </a: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y hacia la vida, </a:t>
            </a:r>
            <a:b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otro </a:t>
            </a:r>
            <a:r>
              <a:rPr lang="en-US" sz="2800" b="1" i="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milagro</a:t>
            </a: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la primavera.</a:t>
            </a:r>
            <a:endParaRPr/>
          </a:p>
        </p:txBody>
      </p:sp>
      <p:sp>
        <p:nvSpPr>
          <p:cNvPr id="151" name="Google Shape;151;p8"/>
          <p:cNvSpPr txBox="1"/>
          <p:nvPr/>
        </p:nvSpPr>
        <p:spPr>
          <a:xfrm>
            <a:off x="1547812" y="4221162"/>
            <a:ext cx="6553200" cy="720725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Calibri"/>
              <a:buNone/>
            </a:pPr>
            <a:r>
              <a:rPr lang="en-US" sz="2300" b="1" i="1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Esperanza de un milagro: rama verde</a:t>
            </a:r>
            <a:endParaRPr/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Calibri"/>
              <a:buNone/>
            </a:pPr>
            <a:r>
              <a:rPr lang="en-US" sz="2300" b="1" i="1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¿curación de Leonor?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581</Words>
  <Application>Microsoft Office PowerPoint</Application>
  <PresentationFormat>Presentación en pantalla (4:3)</PresentationFormat>
  <Paragraphs>47</Paragraphs>
  <Slides>11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Un olmo seco</vt:lpstr>
      <vt:lpstr>Libro/obra y etapa a la que pertenece</vt:lpstr>
      <vt:lpstr>Contenido</vt:lpstr>
      <vt:lpstr>Para entender el poema:</vt:lpstr>
      <vt:lpstr>Argumento general</vt:lpstr>
      <vt:lpstr>1ºapartado. Versos 1 al 14</vt:lpstr>
      <vt:lpstr>Argumento y análisis</vt:lpstr>
      <vt:lpstr>Argumento y análisis</vt:lpstr>
      <vt:lpstr>Argumento y análisis</vt:lpstr>
      <vt:lpstr>Recursos estilísticos</vt:lpstr>
      <vt:lpstr>Análisis: recursos estilísticos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 olmo seco</dc:title>
  <dc:creator>Nerea</dc:creator>
  <cp:lastModifiedBy>NereaB</cp:lastModifiedBy>
  <cp:revision>2</cp:revision>
  <dcterms:created xsi:type="dcterms:W3CDTF">2019-10-24T07:00:48Z</dcterms:created>
  <dcterms:modified xsi:type="dcterms:W3CDTF">2023-10-11T08:33:50Z</dcterms:modified>
</cp:coreProperties>
</file>